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59" r:id="rId4"/>
    <p:sldId id="261" r:id="rId5"/>
    <p:sldId id="262" r:id="rId6"/>
    <p:sldId id="263" r:id="rId7"/>
    <p:sldId id="264" r:id="rId8"/>
    <p:sldId id="265"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Lst>
  <p:sldSz cx="9144000" cy="5143500" type="screen16x9"/>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CBA9"/>
    <a:srgbClr val="B8FAA4"/>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504" y="-138"/>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19"/>
            <a:ext cx="7772400" cy="1102519"/>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15.05.2020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15.05.2020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05979"/>
            <a:ext cx="2057400" cy="4388644"/>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05979"/>
            <a:ext cx="6019800" cy="43886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15.05.2020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15.05.2020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15.05.2020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pPr/>
              <a:t>15.05.2020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pPr/>
              <a:t>15.05.2020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pPr/>
              <a:t>15.05.2020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15.05.2020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04787"/>
            <a:ext cx="3008313" cy="871538"/>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15.05.2020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0"/>
            <a:ext cx="5486400" cy="425054"/>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15.05.2020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5CBA9">
            <a:alpha val="48627"/>
          </a:srgb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15.05.2020</a:t>
            </a:fld>
            <a:endParaRPr lang="ru-RU"/>
          </a:p>
        </p:txBody>
      </p:sp>
      <p:sp>
        <p:nvSpPr>
          <p:cNvPr id="5" name="Нижний колонтитул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pic>
        <p:nvPicPr>
          <p:cNvPr id="7" name="Picture 2" descr="http://pchelka.68edu.ru/wp-content/uploads/2016/05/1dab979f246896c28558284b7c0e9e2b.png"/>
          <p:cNvPicPr>
            <a:picLocks noChangeAspect="1" noChangeArrowheads="1"/>
          </p:cNvPicPr>
          <p:nvPr userDrawn="1"/>
        </p:nvPicPr>
        <p:blipFill>
          <a:blip r:embed="rId13" cstate="print">
            <a:extLst>
              <a:ext uri="{28A0092B-C50C-407E-A947-70E740481C1C}">
                <a14:useLocalDpi xmlns="" xmlns:a14="http://schemas.microsoft.com/office/drawing/2010/main" val="0"/>
              </a:ext>
            </a:extLst>
          </a:blip>
          <a:srcRect/>
          <a:stretch>
            <a:fillRect/>
          </a:stretch>
        </p:blipFill>
        <p:spPr bwMode="auto">
          <a:xfrm>
            <a:off x="-252536" y="0"/>
            <a:ext cx="2465625" cy="5151259"/>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https://i2.wp.com/www.apatity-college.ru/wp-content/uploads/2018/05/c03_9_05.jpg"/>
          <p:cNvPicPr>
            <a:picLocks noChangeAspect="1" noChangeArrowheads="1"/>
          </p:cNvPicPr>
          <p:nvPr userDrawn="1"/>
        </p:nvPicPr>
        <p:blipFill>
          <a:blip r:embed="rId14"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6948264" y="-92546"/>
            <a:ext cx="2195736" cy="1227779"/>
          </a:xfrm>
          <a:prstGeom prst="rect">
            <a:avLst/>
          </a:prstGeom>
          <a:noFill/>
          <a:extLst>
            <a:ext uri="{909E8E84-426E-40DD-AFC4-6F175D3DCCD1}">
              <a14:hiddenFill xmlns=""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500048"/>
            <a:ext cx="7772400" cy="2200291"/>
          </a:xfrm>
        </p:spPr>
        <p:txBody>
          <a:bodyPr>
            <a:normAutofit/>
          </a:bodyPr>
          <a:lstStyle/>
          <a:p>
            <a:r>
              <a:rPr lang="ru-RU" b="1" dirty="0" smtClean="0">
                <a:solidFill>
                  <a:srgbClr val="C00000"/>
                </a:solidFill>
                <a:latin typeface="Monotype Corsiva" pitchFamily="66" charset="0"/>
              </a:rPr>
              <a:t>Дошкольникам о Великой Отечественной войне</a:t>
            </a:r>
            <a:endParaRPr lang="ru-RU" b="1" dirty="0">
              <a:solidFill>
                <a:srgbClr val="C00000"/>
              </a:solidFill>
              <a:latin typeface="Monotype Corsiva" pitchFamily="66" charset="0"/>
            </a:endParaRPr>
          </a:p>
        </p:txBody>
      </p:sp>
      <p:sp>
        <p:nvSpPr>
          <p:cNvPr id="3" name="Подзаголовок 2"/>
          <p:cNvSpPr>
            <a:spLocks noGrp="1"/>
          </p:cNvSpPr>
          <p:nvPr>
            <p:ph type="subTitle" idx="1"/>
          </p:nvPr>
        </p:nvSpPr>
        <p:spPr>
          <a:xfrm>
            <a:off x="1714480" y="3143254"/>
            <a:ext cx="5715040" cy="714380"/>
          </a:xfrm>
          <a:solidFill>
            <a:schemeClr val="accent6">
              <a:lumMod val="60000"/>
              <a:lumOff val="40000"/>
            </a:schemeClr>
          </a:solidFill>
        </p:spPr>
        <p:txBody>
          <a:bodyPr>
            <a:noAutofit/>
          </a:bodyPr>
          <a:lstStyle/>
          <a:p>
            <a:r>
              <a:rPr lang="ru-RU" sz="1800" b="1" dirty="0" smtClean="0"/>
              <a:t>Выполнила: воспитатель МБДОУ №14 «Буратино» </a:t>
            </a:r>
            <a:br>
              <a:rPr lang="ru-RU" sz="1800" b="1" dirty="0" smtClean="0"/>
            </a:br>
            <a:r>
              <a:rPr lang="ru-RU" sz="1800" b="1" dirty="0" smtClean="0"/>
              <a:t>г.Медногорска</a:t>
            </a:r>
            <a:endParaRPr lang="ru-RU" sz="1800" b="1" dirty="0"/>
          </a:p>
        </p:txBody>
      </p:sp>
    </p:spTree>
    <p:extLst>
      <p:ext uri="{BB962C8B-B14F-4D97-AF65-F5344CB8AC3E}">
        <p14:creationId xmlns="" xmlns:p14="http://schemas.microsoft.com/office/powerpoint/2010/main" val="7718211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Grp="1" noChangeAspect="1" noChangeArrowheads="1"/>
          </p:cNvPicPr>
          <p:nvPr>
            <p:ph idx="1"/>
          </p:nvPr>
        </p:nvPicPr>
        <p:blipFill>
          <a:blip r:embed="rId2" cstate="print"/>
          <a:srcRect/>
          <a:stretch>
            <a:fillRect/>
          </a:stretch>
        </p:blipFill>
        <p:spPr bwMode="auto">
          <a:xfrm>
            <a:off x="3263419" y="142858"/>
            <a:ext cx="3666035" cy="477669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2357423" y="392377"/>
            <a:ext cx="3643337" cy="4651427"/>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sun9-61.userapi.com/IsjBu9t8EO1nHfQsyTXJ4H3oGAMLdEKNwusnUg/gLjBOEFViAA.jpg"/>
          <p:cNvPicPr/>
          <p:nvPr/>
        </p:nvPicPr>
        <p:blipFill>
          <a:blip r:embed="rId2" cstate="print"/>
          <a:srcRect/>
          <a:stretch>
            <a:fillRect/>
          </a:stretch>
        </p:blipFill>
        <p:spPr bwMode="auto">
          <a:xfrm>
            <a:off x="2714612" y="285734"/>
            <a:ext cx="4071966" cy="4714908"/>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sun9-22.userapi.com/iGdnkpivFJy3TnN-6lOtzPtGxBjzB5ulDh7wLQ/LWz5cro3s38.jpg"/>
          <p:cNvPicPr>
            <a:picLocks noChangeAspect="1" noChangeArrowheads="1"/>
          </p:cNvPicPr>
          <p:nvPr/>
        </p:nvPicPr>
        <p:blipFill>
          <a:blip r:embed="rId2" cstate="print"/>
          <a:srcRect/>
          <a:stretch>
            <a:fillRect/>
          </a:stretch>
        </p:blipFill>
        <p:spPr bwMode="auto">
          <a:xfrm>
            <a:off x="2500298" y="169838"/>
            <a:ext cx="4143404" cy="4635119"/>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85852" y="285734"/>
            <a:ext cx="5643602" cy="785812"/>
          </a:xfrm>
        </p:spPr>
        <p:txBody>
          <a:bodyPr>
            <a:noAutofit/>
          </a:bodyPr>
          <a:lstStyle/>
          <a:p>
            <a:r>
              <a:rPr lang="ru-RU" sz="2800" dirty="0" smtClean="0"/>
              <a:t>Традиции празднования дня победы</a:t>
            </a:r>
            <a:endParaRPr lang="ru-RU" sz="2800" dirty="0"/>
          </a:p>
        </p:txBody>
      </p:sp>
      <p:pic>
        <p:nvPicPr>
          <p:cNvPr id="26626" name="Picture 2"/>
          <p:cNvPicPr>
            <a:picLocks noGrp="1" noChangeAspect="1" noChangeArrowheads="1"/>
          </p:cNvPicPr>
          <p:nvPr>
            <p:ph idx="1"/>
          </p:nvPr>
        </p:nvPicPr>
        <p:blipFill>
          <a:blip r:embed="rId2" cstate="print"/>
          <a:srcRect/>
          <a:stretch>
            <a:fillRect/>
          </a:stretch>
        </p:blipFill>
        <p:spPr bwMode="auto">
          <a:xfrm>
            <a:off x="2306006" y="1142990"/>
            <a:ext cx="4943149" cy="3457003"/>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57290" y="500047"/>
            <a:ext cx="7329510" cy="563181"/>
          </a:xfrm>
        </p:spPr>
        <p:txBody>
          <a:bodyPr>
            <a:normAutofit/>
          </a:bodyPr>
          <a:lstStyle/>
          <a:p>
            <a:r>
              <a:rPr lang="ru-RU" sz="2800" dirty="0" smtClean="0"/>
              <a:t>Салют победы</a:t>
            </a:r>
            <a:endParaRPr lang="ru-RU" sz="2800" dirty="0"/>
          </a:p>
        </p:txBody>
      </p:sp>
      <p:pic>
        <p:nvPicPr>
          <p:cNvPr id="27650" name="Picture 2"/>
          <p:cNvPicPr>
            <a:picLocks noGrp="1" noChangeAspect="1" noChangeArrowheads="1"/>
          </p:cNvPicPr>
          <p:nvPr>
            <p:ph idx="1"/>
          </p:nvPr>
        </p:nvPicPr>
        <p:blipFill>
          <a:blip r:embed="rId2" cstate="print"/>
          <a:srcRect/>
          <a:stretch>
            <a:fillRect/>
          </a:stretch>
        </p:blipFill>
        <p:spPr bwMode="auto">
          <a:xfrm>
            <a:off x="2000232" y="1062149"/>
            <a:ext cx="6357982" cy="386704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4414" y="285735"/>
            <a:ext cx="5715040" cy="500065"/>
          </a:xfrm>
        </p:spPr>
        <p:txBody>
          <a:bodyPr>
            <a:noAutofit/>
          </a:bodyPr>
          <a:lstStyle/>
          <a:p>
            <a:r>
              <a:rPr lang="ru-RU" sz="2800" dirty="0" smtClean="0"/>
              <a:t>Парад Победы</a:t>
            </a:r>
            <a:endParaRPr lang="ru-RU" sz="2800" dirty="0"/>
          </a:p>
        </p:txBody>
      </p:sp>
      <p:pic>
        <p:nvPicPr>
          <p:cNvPr id="28674" name="Picture 2"/>
          <p:cNvPicPr>
            <a:picLocks noGrp="1" noChangeAspect="1" noChangeArrowheads="1"/>
          </p:cNvPicPr>
          <p:nvPr>
            <p:ph idx="1"/>
          </p:nvPr>
        </p:nvPicPr>
        <p:blipFill>
          <a:blip r:embed="rId2" cstate="print"/>
          <a:srcRect/>
          <a:stretch>
            <a:fillRect/>
          </a:stretch>
        </p:blipFill>
        <p:spPr bwMode="auto">
          <a:xfrm>
            <a:off x="1907643" y="1000114"/>
            <a:ext cx="5361285" cy="3786214"/>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71604" y="285734"/>
            <a:ext cx="5214974" cy="571504"/>
          </a:xfrm>
        </p:spPr>
        <p:txBody>
          <a:bodyPr>
            <a:normAutofit/>
          </a:bodyPr>
          <a:lstStyle/>
          <a:p>
            <a:r>
              <a:rPr lang="ru-RU" sz="2800" dirty="0" smtClean="0"/>
              <a:t>Парад Победы</a:t>
            </a:r>
            <a:endParaRPr lang="ru-RU" sz="2800" dirty="0"/>
          </a:p>
        </p:txBody>
      </p:sp>
      <p:pic>
        <p:nvPicPr>
          <p:cNvPr id="29698" name="Picture 2"/>
          <p:cNvPicPr>
            <a:picLocks noGrp="1" noChangeAspect="1" noChangeArrowheads="1"/>
          </p:cNvPicPr>
          <p:nvPr>
            <p:ph idx="1"/>
          </p:nvPr>
        </p:nvPicPr>
        <p:blipFill>
          <a:blip r:embed="rId2" cstate="print"/>
          <a:srcRect/>
          <a:stretch>
            <a:fillRect/>
          </a:stretch>
        </p:blipFill>
        <p:spPr bwMode="auto">
          <a:xfrm>
            <a:off x="2000232" y="893188"/>
            <a:ext cx="5286412" cy="3697066"/>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2976" y="428610"/>
            <a:ext cx="6072230" cy="634618"/>
          </a:xfrm>
        </p:spPr>
        <p:txBody>
          <a:bodyPr>
            <a:normAutofit/>
          </a:bodyPr>
          <a:lstStyle/>
          <a:p>
            <a:r>
              <a:rPr lang="ru-RU" sz="3200" dirty="0" smtClean="0"/>
              <a:t>Вечный огонь</a:t>
            </a:r>
            <a:endParaRPr lang="ru-RU" sz="3200" dirty="0"/>
          </a:p>
        </p:txBody>
      </p:sp>
      <p:pic>
        <p:nvPicPr>
          <p:cNvPr id="30722" name="Picture 2"/>
          <p:cNvPicPr>
            <a:picLocks noGrp="1" noChangeAspect="1" noChangeArrowheads="1"/>
          </p:cNvPicPr>
          <p:nvPr>
            <p:ph idx="1"/>
          </p:nvPr>
        </p:nvPicPr>
        <p:blipFill>
          <a:blip r:embed="rId2" cstate="print"/>
          <a:srcRect/>
          <a:stretch>
            <a:fillRect/>
          </a:stretch>
        </p:blipFill>
        <p:spPr bwMode="auto">
          <a:xfrm>
            <a:off x="2145416" y="1200150"/>
            <a:ext cx="4853168" cy="3394075"/>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4414" y="571486"/>
            <a:ext cx="5786478" cy="491742"/>
          </a:xfrm>
        </p:spPr>
        <p:txBody>
          <a:bodyPr>
            <a:noAutofit/>
          </a:bodyPr>
          <a:lstStyle/>
          <a:p>
            <a:r>
              <a:rPr lang="ru-RU" sz="2800" dirty="0" smtClean="0"/>
              <a:t>Вечный огонь</a:t>
            </a:r>
            <a:endParaRPr lang="ru-RU" sz="2800" dirty="0"/>
          </a:p>
        </p:txBody>
      </p:sp>
      <p:sp>
        <p:nvSpPr>
          <p:cNvPr id="3" name="Содержимое 2"/>
          <p:cNvSpPr>
            <a:spLocks noGrp="1"/>
          </p:cNvSpPr>
          <p:nvPr>
            <p:ph idx="1"/>
          </p:nvPr>
        </p:nvSpPr>
        <p:spPr>
          <a:xfrm>
            <a:off x="1928794" y="1428743"/>
            <a:ext cx="6758006" cy="3165880"/>
          </a:xfrm>
        </p:spPr>
        <p:txBody>
          <a:bodyPr>
            <a:normAutofit fontScale="40000" lnSpcReduction="20000"/>
          </a:bodyPr>
          <a:lstStyle/>
          <a:p>
            <a:r>
              <a:rPr lang="ru-RU" b="1" dirty="0" smtClean="0"/>
              <a:t>В декабре 1966 года, в дни 25-летия разгрома гитлеровских войск под Москвой, в Александровский сад с 41-го километра Ленинградского шоссе - места кровопролитных боев - был перенесен и 3 декабря торжественно погребен прах Неизвестного солдата.</a:t>
            </a:r>
            <a:endParaRPr lang="ru-RU" dirty="0" smtClean="0"/>
          </a:p>
          <a:p>
            <a:r>
              <a:rPr lang="ru-RU" b="1" dirty="0" smtClean="0"/>
              <a:t>8 мая 1967 года открыт мемориальный архитектурный ансамбль «Могила Неизвестного солдата». На могиле был зажжен Вечный огонь славы, который вырывается из середины бронзовой звезды, размещенной в центре зеркально отполированного черного квадрата из лабрадора, обрамленного площадкой из красного гранита. Факел был доставлен из Ленинграда, где был зажжен от Вечного огня на Марсовом поле. «Имя твое неизвестно, подвиг твой бессмертен», - начертано на гранитной плите надгробия. Слева от надгробия - стена из малинового кварцита с надписью: «Павшим за Родину. 1941-1945». Справа на невысоком гранитном постаменте вдоль Кремлевской стены поставлены в ряд блоки из темно-красного порфира, под ними в урнах хранится священная земля городов-героев - Ленинграда, Киева, Минска, Волгограда, Севастополя, Одессы, Керчи, Новороссийска, Мурманска, Брестской крепости, Тулы и Смоленска. На каждом блоке - название города и чеканное изображение медали «Золотая Звезда».</a:t>
            </a: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0"/>
          <p:cNvSpPr>
            <a:spLocks noGrp="1"/>
          </p:cNvSpPr>
          <p:nvPr>
            <p:ph type="title"/>
          </p:nvPr>
        </p:nvSpPr>
        <p:spPr>
          <a:xfrm>
            <a:off x="1928794" y="3214692"/>
            <a:ext cx="6565918" cy="1112040"/>
          </a:xfrm>
        </p:spPr>
        <p:txBody>
          <a:bodyPr>
            <a:normAutofit/>
          </a:bodyPr>
          <a:lstStyle/>
          <a:p>
            <a:r>
              <a:rPr lang="ru-RU" sz="1800" dirty="0" smtClean="0">
                <a:cs typeface="Aharoni" pitchFamily="2" charset="-79"/>
              </a:rPr>
              <a:t>Задачи:  </a:t>
            </a:r>
            <a:r>
              <a:rPr lang="ru-RU" sz="1800" b="0" dirty="0" smtClean="0">
                <a:cs typeface="Aharoni" pitchFamily="2" charset="-79"/>
              </a:rPr>
              <a:t>формировать чувства гордости за свой народ. Воспитывать уважение  к памяти павшим бойцам.</a:t>
            </a:r>
            <a:endParaRPr lang="ru-RU" sz="1800" b="0" dirty="0">
              <a:cs typeface="Aharoni" pitchFamily="2" charset="-79"/>
            </a:endParaRPr>
          </a:p>
        </p:txBody>
      </p:sp>
      <p:sp>
        <p:nvSpPr>
          <p:cNvPr id="12" name="Текст 11"/>
          <p:cNvSpPr>
            <a:spLocks noGrp="1"/>
          </p:cNvSpPr>
          <p:nvPr>
            <p:ph type="body" idx="1"/>
          </p:nvPr>
        </p:nvSpPr>
        <p:spPr>
          <a:xfrm>
            <a:off x="1928793" y="1214429"/>
            <a:ext cx="6565919" cy="1500198"/>
          </a:xfrm>
        </p:spPr>
        <p:txBody>
          <a:bodyPr/>
          <a:lstStyle/>
          <a:p>
            <a:r>
              <a:rPr lang="ru-RU" dirty="0" smtClean="0"/>
              <a:t>Цель</a:t>
            </a:r>
            <a:r>
              <a:rPr lang="ru-RU" b="1" dirty="0" smtClean="0"/>
              <a:t>:  Ознакомление с традициями празднования праздника День Победы, расширять знания о историческом   наследии  нашей страны.</a:t>
            </a:r>
          </a:p>
        </p:txBody>
      </p:sp>
      <p:sp>
        <p:nvSpPr>
          <p:cNvPr id="13" name="Прямоугольник 12"/>
          <p:cNvSpPr/>
          <p:nvPr/>
        </p:nvSpPr>
        <p:spPr>
          <a:xfrm>
            <a:off x="4445199" y="2110085"/>
            <a:ext cx="253596" cy="461665"/>
          </a:xfrm>
          <a:prstGeom prst="rect">
            <a:avLst/>
          </a:prstGeom>
          <a:noFill/>
        </p:spPr>
        <p:txBody>
          <a:bodyPr wrap="none" lIns="91440" tIns="45720" rIns="91440" bIns="45720">
            <a:spAutoFit/>
          </a:bodyPr>
          <a:lstStyle/>
          <a:p>
            <a:pPr algn="ctr"/>
            <a:r>
              <a:rPr lang="ru-RU" sz="2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ru-RU" sz="2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2976" y="214296"/>
            <a:ext cx="5857916" cy="642942"/>
          </a:xfrm>
        </p:spPr>
        <p:txBody>
          <a:bodyPr>
            <a:noAutofit/>
          </a:bodyPr>
          <a:lstStyle/>
          <a:p>
            <a:r>
              <a:rPr lang="ru-RU" sz="2800" dirty="0" smtClean="0"/>
              <a:t>Мы подвигом будем гордиться, бесстрашных прадедов наших!</a:t>
            </a:r>
            <a:endParaRPr lang="ru-RU" sz="2800" dirty="0"/>
          </a:p>
        </p:txBody>
      </p:sp>
      <p:sp>
        <p:nvSpPr>
          <p:cNvPr id="3" name="Содержимое 2"/>
          <p:cNvSpPr>
            <a:spLocks noGrp="1"/>
          </p:cNvSpPr>
          <p:nvPr>
            <p:ph idx="1"/>
          </p:nvPr>
        </p:nvSpPr>
        <p:spPr>
          <a:xfrm>
            <a:off x="2143108" y="1428741"/>
            <a:ext cx="6543692" cy="3165881"/>
          </a:xfrm>
        </p:spPr>
        <p:txBody>
          <a:bodyPr>
            <a:normAutofit/>
          </a:bodyPr>
          <a:lstStyle/>
          <a:p>
            <a:r>
              <a:rPr lang="ru-RU" sz="2400" dirty="0" smtClean="0"/>
              <a:t>Дорогие друзья! Будем благодарны за, то что наши деды и прадеды, победили в жестокой схватке  с врагом, отстояли для нас родную землю  и мирную жизнь. </a:t>
            </a:r>
            <a:br>
              <a:rPr lang="ru-RU" sz="2400" dirty="0" smtClean="0"/>
            </a:br>
            <a:r>
              <a:rPr lang="ru-RU" sz="2400" dirty="0" smtClean="0"/>
              <a:t>Будем достойны   своих дедов и прадедов!</a:t>
            </a:r>
            <a:endParaRPr lang="ru-RU"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428728" y="1000113"/>
            <a:ext cx="7258072" cy="571505"/>
          </a:xfrm>
        </p:spPr>
        <p:txBody>
          <a:bodyPr>
            <a:normAutofit fontScale="90000"/>
          </a:bodyPr>
          <a:lstStyle/>
          <a:p>
            <a:r>
              <a:rPr lang="ru-RU" dirty="0" smtClean="0"/>
              <a:t>Спасибо за внимание!</a:t>
            </a: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smtClean="0"/>
              <a:t>Вторая мировая война</a:t>
            </a:r>
            <a:endParaRPr lang="ru-RU" sz="3600"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2214546" y="1643056"/>
            <a:ext cx="6395690" cy="2492747"/>
          </a:xfrm>
          <a:prstGeom prst="rect">
            <a:avLst/>
          </a:prstGeom>
          <a:solidFill>
            <a:schemeClr val="accent6">
              <a:lumMod val="60000"/>
              <a:lumOff val="40000"/>
            </a:schemeClr>
          </a:solidFill>
          <a:ln w="9525">
            <a:noFill/>
            <a:miter lim="800000"/>
            <a:headEnd/>
            <a:tailEnd/>
          </a:ln>
        </p:spPr>
      </p:pic>
    </p:spTree>
    <p:extLst>
      <p:ext uri="{BB962C8B-B14F-4D97-AF65-F5344CB8AC3E}">
        <p14:creationId xmlns="" xmlns:p14="http://schemas.microsoft.com/office/powerpoint/2010/main" val="14787022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800" dirty="0" smtClean="0"/>
              <a:t>Почему война называется </a:t>
            </a:r>
            <a:br>
              <a:rPr lang="ru-RU" sz="2800" dirty="0" smtClean="0"/>
            </a:br>
            <a:r>
              <a:rPr lang="ru-RU" sz="2800" dirty="0" smtClean="0"/>
              <a:t>Великой Отечественной?</a:t>
            </a:r>
            <a:endParaRPr lang="ru-RU" sz="2800" dirty="0"/>
          </a:p>
        </p:txBody>
      </p:sp>
      <p:pic>
        <p:nvPicPr>
          <p:cNvPr id="6" name="Picture 2" descr="http://pchelka.68edu.ru/wp-content/uploads/2016/05/1dab979f246896c28558284b7c0e9e2b.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00098" y="0"/>
            <a:ext cx="2461911" cy="5143500"/>
          </a:xfrm>
          <a:prstGeom prst="rect">
            <a:avLst/>
          </a:prstGeom>
          <a:noFill/>
          <a:extLst>
            <a:ext uri="{909E8E84-426E-40DD-AFC4-6F175D3DCCD1}">
              <a14:hiddenFill xmlns="" xmlns:a14="http://schemas.microsoft.com/office/drawing/2010/main">
                <a:solidFill>
                  <a:srgbClr val="FFFFFF"/>
                </a:solidFill>
              </a14:hiddenFill>
            </a:ext>
          </a:extLst>
        </p:spPr>
      </p:pic>
      <p:pic>
        <p:nvPicPr>
          <p:cNvPr id="2050" name="Picture 2"/>
          <p:cNvPicPr>
            <a:picLocks noGrp="1" noChangeAspect="1" noChangeArrowheads="1"/>
          </p:cNvPicPr>
          <p:nvPr>
            <p:ph idx="1"/>
          </p:nvPr>
        </p:nvPicPr>
        <p:blipFill>
          <a:blip r:embed="rId3" cstate="print"/>
          <a:srcRect/>
          <a:stretch>
            <a:fillRect/>
          </a:stretch>
        </p:blipFill>
        <p:spPr bwMode="auto">
          <a:xfrm>
            <a:off x="2003772" y="1428742"/>
            <a:ext cx="5778498" cy="2928958"/>
          </a:xfrm>
          <a:prstGeom prst="rect">
            <a:avLst/>
          </a:prstGeom>
          <a:noFill/>
          <a:ln w="9525">
            <a:noFill/>
            <a:miter lim="800000"/>
            <a:headEnd/>
            <a:tailEnd/>
          </a:ln>
        </p:spPr>
      </p:pic>
    </p:spTree>
    <p:extLst>
      <p:ext uri="{BB962C8B-B14F-4D97-AF65-F5344CB8AC3E}">
        <p14:creationId xmlns="" xmlns:p14="http://schemas.microsoft.com/office/powerpoint/2010/main" val="41772163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пк\Desktop\Fo3FNXnmHI8.jpg"/>
          <p:cNvPicPr>
            <a:picLocks noGrp="1" noChangeAspect="1" noChangeArrowheads="1"/>
          </p:cNvPicPr>
          <p:nvPr>
            <p:ph idx="1"/>
          </p:nvPr>
        </p:nvPicPr>
        <p:blipFill>
          <a:blip r:embed="rId2" cstate="print"/>
          <a:srcRect/>
          <a:stretch>
            <a:fillRect/>
          </a:stretch>
        </p:blipFill>
        <p:spPr bwMode="auto">
          <a:xfrm>
            <a:off x="2500298" y="357172"/>
            <a:ext cx="3887870" cy="4500594"/>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sun9-45.userapi.com/lKSi_IavDYgVEyo6cckNXkkd7y4Y3ii86tSLFw/XdbvIFIg3ro.jpg"/>
          <p:cNvPicPr>
            <a:picLocks noChangeAspect="1" noChangeArrowheads="1"/>
          </p:cNvPicPr>
          <p:nvPr/>
        </p:nvPicPr>
        <p:blipFill>
          <a:blip r:embed="rId2" cstate="print"/>
          <a:srcRect/>
          <a:stretch>
            <a:fillRect/>
          </a:stretch>
        </p:blipFill>
        <p:spPr bwMode="auto">
          <a:xfrm>
            <a:off x="3000364" y="296131"/>
            <a:ext cx="3571900" cy="464534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s://sun9-11.userapi.com/5TR8DwNFFBgZDYl620v93BhLcE2kXeKshUwGpA/muDzw2ecOQs.jpg"/>
          <p:cNvPicPr>
            <a:picLocks noChangeAspect="1" noChangeArrowheads="1"/>
          </p:cNvPicPr>
          <p:nvPr/>
        </p:nvPicPr>
        <p:blipFill>
          <a:blip r:embed="rId2" cstate="print"/>
          <a:srcRect/>
          <a:stretch>
            <a:fillRect/>
          </a:stretch>
        </p:blipFill>
        <p:spPr bwMode="auto">
          <a:xfrm>
            <a:off x="2714612" y="357172"/>
            <a:ext cx="3571900" cy="464347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t>Дети и война</a:t>
            </a:r>
            <a:endParaRPr lang="ru-RU" sz="3200" dirty="0"/>
          </a:p>
        </p:txBody>
      </p:sp>
      <p:pic>
        <p:nvPicPr>
          <p:cNvPr id="19458" name="Picture 2"/>
          <p:cNvPicPr>
            <a:picLocks noGrp="1" noChangeAspect="1" noChangeArrowheads="1"/>
          </p:cNvPicPr>
          <p:nvPr>
            <p:ph idx="1"/>
          </p:nvPr>
        </p:nvPicPr>
        <p:blipFill>
          <a:blip r:embed="rId2" cstate="print"/>
          <a:srcRect/>
          <a:stretch>
            <a:fillRect/>
          </a:stretch>
        </p:blipFill>
        <p:spPr bwMode="auto">
          <a:xfrm>
            <a:off x="1928794" y="1500180"/>
            <a:ext cx="5500726" cy="2556986"/>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smtClean="0"/>
              <a:t>Помощники фронта – наши друзья!</a:t>
            </a:r>
            <a:endParaRPr lang="ru-RU" sz="2400" dirty="0"/>
          </a:p>
        </p:txBody>
      </p:sp>
      <p:sp>
        <p:nvSpPr>
          <p:cNvPr id="3" name="Содержимое 2"/>
          <p:cNvSpPr>
            <a:spLocks noGrp="1"/>
          </p:cNvSpPr>
          <p:nvPr>
            <p:ph idx="1"/>
          </p:nvPr>
        </p:nvSpPr>
        <p:spPr>
          <a:xfrm>
            <a:off x="1928794" y="1500179"/>
            <a:ext cx="6758006" cy="3094443"/>
          </a:xfrm>
        </p:spPr>
        <p:txBody>
          <a:bodyPr>
            <a:normAutofit/>
          </a:bodyPr>
          <a:lstStyle/>
          <a:p>
            <a:r>
              <a:rPr lang="ru-RU" sz="2000" dirty="0" smtClean="0"/>
              <a:t>Отечественная война была большим испытанием для нашего  народа. Солдаты на фронте и рабочие в тылу   делали всё  возможное, чтобы приблизить долгожданную  победу над фашизмом. Бок о бок  вместе с ними рядом  сражались и трудились братья наши меньшие.</a:t>
            </a:r>
            <a:endParaRPr lang="ru-RU" sz="2000"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321</TotalTime>
  <Words>358</Words>
  <Application>Microsoft Office PowerPoint</Application>
  <PresentationFormat>Экран (16:9)</PresentationFormat>
  <Paragraphs>21</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Тема Office</vt:lpstr>
      <vt:lpstr>Дошкольникам о Великой Отечественной войне</vt:lpstr>
      <vt:lpstr>Задачи:  формировать чувства гордости за свой народ. Воспитывать уважение  к памяти павшим бойцам.</vt:lpstr>
      <vt:lpstr>Вторая мировая война</vt:lpstr>
      <vt:lpstr>Почему война называется  Великой Отечественной?</vt:lpstr>
      <vt:lpstr>Слайд 5</vt:lpstr>
      <vt:lpstr>Слайд 6</vt:lpstr>
      <vt:lpstr>Слайд 7</vt:lpstr>
      <vt:lpstr>Дети и война</vt:lpstr>
      <vt:lpstr>Помощники фронта – наши друзья!</vt:lpstr>
      <vt:lpstr>Слайд 10</vt:lpstr>
      <vt:lpstr>Слайд 11</vt:lpstr>
      <vt:lpstr>Слайд 12</vt:lpstr>
      <vt:lpstr>Слайд 13</vt:lpstr>
      <vt:lpstr>Традиции празднования дня победы</vt:lpstr>
      <vt:lpstr>Салют победы</vt:lpstr>
      <vt:lpstr>Парад Победы</vt:lpstr>
      <vt:lpstr>Парад Победы</vt:lpstr>
      <vt:lpstr>Вечный огонь</vt:lpstr>
      <vt:lpstr>Вечный огонь</vt:lpstr>
      <vt:lpstr>Мы подвигом будем гордиться, бесстрашных прадедов наших!</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Наталья Дикаёва</cp:lastModifiedBy>
  <cp:revision>48</cp:revision>
  <dcterms:created xsi:type="dcterms:W3CDTF">2020-03-14T06:08:57Z</dcterms:created>
  <dcterms:modified xsi:type="dcterms:W3CDTF">2020-05-14T20:56:08Z</dcterms:modified>
</cp:coreProperties>
</file>